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7" r:id="rId6"/>
    <p:sldId id="272" r:id="rId7"/>
    <p:sldId id="278" r:id="rId8"/>
    <p:sldId id="273" r:id="rId9"/>
    <p:sldId id="274" r:id="rId10"/>
    <p:sldId id="275" r:id="rId11"/>
    <p:sldId id="276" r:id="rId12"/>
    <p:sldId id="279" r:id="rId13"/>
    <p:sldId id="26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Hoppstädter" initials="LH" lastIdx="1" clrIdx="0">
    <p:extLst>
      <p:ext uri="{19B8F6BF-5375-455C-9EA6-DF929625EA0E}">
        <p15:presenceInfo xmlns:p15="http://schemas.microsoft.com/office/powerpoint/2012/main" userId="S-1-5-21-3003154673-1247266009-410841090-269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1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5A112-CFCA-8A46-BFA9-5A2E7B0F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648FA3-3B11-8E49-86E9-50DC4708E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903100-96FA-FB40-80F6-792EF305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B9183-311A-2C49-A728-B9970BDE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57B8A-B4CC-5F40-9EC6-344E856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6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682A5-DE33-A34C-BF4A-3D055FEB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77DB73-CB20-C04D-82EF-969CDBC2C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EE5B50-5C54-3940-9C7E-16376DB6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07A1AB-9DC4-1546-8B77-C92ED5BD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139C35-9671-1240-A494-0BCD0A57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F50164-173B-0B44-9424-A19BC84E4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0CC4FA-BD48-6640-B55B-AA6A757BB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873E89-C26F-BF42-8A9B-7EE5F5E4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1D0A6-6BFF-494F-95A3-A8A3B1C6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EAE9C-A3A3-834C-9C34-09D2A29C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7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7D04-F50A-104B-A50B-2B62FB25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344C-014C-6540-A0EB-E53E76B6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A9CB9-46D4-8C4C-BF0B-F8444927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9D6FF-E691-B44C-BF26-70D8529D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5B7D1B-4E1F-124F-9305-5CA87A82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2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2D0EC-F730-2448-9A0F-3C1B8AD7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5276E4-28FA-CA4D-B0E3-1B018311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3DFD36-C35A-2347-921A-913121DB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92603-EAA4-3149-B61D-869A41D7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C04C8D-EBE6-914E-82F3-12063D3E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00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1107F-80C5-FF4B-B9FF-E24722D9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599FDE-016F-B045-90BC-13E7BCBE9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08E71B-03AC-EE4B-8B3D-719E0B82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329176-7ABD-DA4C-B172-8494952B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11687B-09F2-5E49-A81B-4EBBCDE9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C3F-76DF-154F-B7B6-AA2C58FF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7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EB7FA-4458-A943-95D9-7A74407D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A0E5E0-EB5F-674C-9A58-33396BCF1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C5DDEB-8E08-4547-AA36-9805EB333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971E2E-0795-4B46-B671-6ADB431F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43CF2E-855B-334E-A04C-A6CE61705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FBB37A4-F7BB-9648-9460-C7C06F79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2751D1-84E9-F54E-B452-EF73A938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C31824-1B4D-6B44-851F-B0D6E92C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3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6B924-6A94-494A-A54B-4E08FB3C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47281E-FA21-7D48-A1F7-DED1B10B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C731A1-50A9-2749-B07D-79E8F552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2B207-AA87-6B4A-BD50-B4F4822E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AAAFB0-B6E4-344A-806A-88E2AC6B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5D2423-5C7E-A347-B8EF-B4A806A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3504F4-672D-A84D-95C9-11E41D55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07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B2B57-E099-3C44-8E11-8011B145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C2746B-F22E-FB4B-A1B1-86EBACD6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39010B-0F1F-8746-881F-174AC25FB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AF501B-DE15-D741-8294-8995F935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C9827E-59D9-D04F-8DF2-51D21739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45CC2-CB51-674A-B749-B5847E49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2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AD877-ACED-0F40-8B8C-0293B370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DFBE23-4D2B-0E42-B5F4-E1B5A1F88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012ABE-FB17-854B-AE06-DDCF91E5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F6DBC-6336-F642-8368-63ADF2BD4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B58316-04F4-2E46-8147-97906F6A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3C3C65-51B6-254B-8060-B79A8605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1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2989A9-61E6-E249-962F-F1AF987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4320D2-DEFC-A148-90AB-58C29F0AE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5EEE5-5171-C746-996A-F3D8E0556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ABCC-3C6C-0A47-B760-577E48A20F2F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C9EF2-10D3-9E48-8C89-2C91C1BF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CACC3-D62D-BD4C-8321-D0688791D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37DD-2EB4-BF40-8DEC-43B71FA9D6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03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8100-2007-1A49-B4B2-2738C20A0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779" y="582956"/>
            <a:ext cx="9144000" cy="1268627"/>
          </a:xfrm>
        </p:spPr>
        <p:txBody>
          <a:bodyPr>
            <a:normAutofit/>
          </a:bodyPr>
          <a:lstStyle/>
          <a:p>
            <a:r>
              <a:rPr lang="de-DE" sz="7200" b="1" dirty="0" smtClean="0">
                <a:solidFill>
                  <a:schemeClr val="accent5">
                    <a:lumMod val="75000"/>
                  </a:schemeClr>
                </a:solidFill>
              </a:rPr>
              <a:t>Wir schulen ein!</a:t>
            </a:r>
            <a:endParaRPr lang="de-DE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E95EB7-8449-DF46-99EA-3A8278BC6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59997" y="137115"/>
            <a:ext cx="9144000" cy="445841"/>
          </a:xfrm>
        </p:spPr>
        <p:txBody>
          <a:bodyPr/>
          <a:lstStyle/>
          <a:p>
            <a:r>
              <a:rPr lang="de-DE" dirty="0"/>
              <a:t>Albert Einstein Grund- und Realschule plus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9797" r="12668"/>
          <a:stretch/>
        </p:blipFill>
        <p:spPr>
          <a:xfrm>
            <a:off x="3573615" y="1851583"/>
            <a:ext cx="4350328" cy="3699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68E95EB7-8449-DF46-99EA-3A8278BC6C4D}"/>
              </a:ext>
            </a:extLst>
          </p:cNvPr>
          <p:cNvSpPr txBox="1">
            <a:spLocks/>
          </p:cNvSpPr>
          <p:nvPr/>
        </p:nvSpPr>
        <p:spPr>
          <a:xfrm>
            <a:off x="1069348" y="5775915"/>
            <a:ext cx="9144000" cy="445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Pandaklasse</a:t>
            </a:r>
            <a:r>
              <a:rPr lang="de-DE" dirty="0" smtClean="0"/>
              <a:t> 1a (Frau </a:t>
            </a:r>
            <a:r>
              <a:rPr lang="de-DE" dirty="0" err="1" smtClean="0"/>
              <a:t>Kühberger</a:t>
            </a:r>
            <a:r>
              <a:rPr lang="de-DE" dirty="0" smtClean="0"/>
              <a:t>) und Waschbärenklasse 1b </a:t>
            </a:r>
            <a:r>
              <a:rPr lang="de-DE" dirty="0"/>
              <a:t>(</a:t>
            </a:r>
            <a:r>
              <a:rPr lang="de-DE" dirty="0" smtClean="0"/>
              <a:t>Frau Hoppstädter)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82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Erste Schulwoche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Zur ersten Stunde am Mittwoch dürfen die Eltern das Material in die Klasse tragen.</a:t>
            </a:r>
          </a:p>
          <a:p>
            <a:r>
              <a:rPr lang="de-DE" dirty="0"/>
              <a:t>Sporttasche, Zeichenblock A3, Wasserfarben erst am Freitag mitgeben</a:t>
            </a:r>
          </a:p>
          <a:p>
            <a:endParaRPr lang="de-DE" dirty="0"/>
          </a:p>
          <a:p>
            <a:r>
              <a:rPr lang="de-DE" dirty="0" smtClean="0"/>
              <a:t>Unterricht nach den regulären Unterrichtszeiten (7.55-12.05) und Ganztag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43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Schulfähigkeit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/>
          <a:stretch/>
        </p:blipFill>
        <p:spPr>
          <a:xfrm>
            <a:off x="4183708" y="365124"/>
            <a:ext cx="4498474" cy="6116691"/>
          </a:xfrm>
        </p:spPr>
      </p:pic>
    </p:spTree>
    <p:extLst>
      <p:ext uri="{BB962C8B-B14F-4D97-AF65-F5344CB8AC3E}">
        <p14:creationId xmlns:p14="http://schemas.microsoft.com/office/powerpoint/2010/main" val="195620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In den Sommerferien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</a:t>
            </a:r>
            <a:r>
              <a:rPr lang="de-DE" dirty="0" smtClean="0"/>
              <a:t>emeinsam den Schulranzen packen</a:t>
            </a:r>
          </a:p>
          <a:p>
            <a:pPr lvl="2"/>
            <a:r>
              <a:rPr lang="de-DE" dirty="0"/>
              <a:t>d</a:t>
            </a:r>
            <a:r>
              <a:rPr lang="de-DE" dirty="0" smtClean="0"/>
              <a:t>abei die Materialien benennen und die Stelle mit dem Namen zeigen</a:t>
            </a:r>
          </a:p>
          <a:p>
            <a:pPr lvl="2"/>
            <a:r>
              <a:rPr lang="de-DE" dirty="0" smtClean="0"/>
              <a:t>Verschluss des Schulranzen üben</a:t>
            </a:r>
          </a:p>
          <a:p>
            <a:r>
              <a:rPr lang="de-DE" dirty="0" smtClean="0"/>
              <a:t>Schulweg gemeinsam ablaufen</a:t>
            </a:r>
          </a:p>
          <a:p>
            <a:r>
              <a:rPr lang="de-DE" dirty="0" smtClean="0"/>
              <a:t>Telefonnummer und eigene Adresse auswendig lernen</a:t>
            </a:r>
          </a:p>
          <a:p>
            <a:r>
              <a:rPr lang="de-DE" dirty="0" smtClean="0"/>
              <a:t>Ängste durch positive Formulierungen lindern, nicht  „mit dem Ernst des Lebens drohen“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95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36203-FD32-DD46-A928-0658CA1D2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3998" y="3292117"/>
            <a:ext cx="56618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Fragen?</a:t>
            </a:r>
            <a:b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de-DE" sz="66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de-DE" sz="4000" b="1" dirty="0" smtClean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Lisa.hoppstaedter@aes-lu.de</a:t>
            </a:r>
            <a:endParaRPr lang="de-DE" sz="4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5253" r="1077" b="5723"/>
          <a:stretch/>
        </p:blipFill>
        <p:spPr>
          <a:xfrm>
            <a:off x="4683790" y="706871"/>
            <a:ext cx="1882309" cy="2234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81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024" y="365125"/>
            <a:ext cx="8486775" cy="1325563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Unsere Klassen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4" y="1463675"/>
            <a:ext cx="8486776" cy="4351338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i</a:t>
            </a:r>
            <a:r>
              <a:rPr lang="de-DE" sz="2000" dirty="0" smtClean="0"/>
              <a:t>n der Grund- und Realschule plus </a:t>
            </a:r>
          </a:p>
          <a:p>
            <a:pPr lvl="1"/>
            <a:r>
              <a:rPr lang="de-DE" sz="1800" dirty="0" smtClean="0"/>
              <a:t>Sternstraße Klasse 1-6</a:t>
            </a:r>
          </a:p>
          <a:p>
            <a:pPr lvl="1"/>
            <a:r>
              <a:rPr lang="de-DE" sz="1800" dirty="0" smtClean="0"/>
              <a:t>Leuschnerstraße Klasse 7-10</a:t>
            </a:r>
          </a:p>
          <a:p>
            <a:pPr lvl="1"/>
            <a:endParaRPr lang="de-DE" dirty="0"/>
          </a:p>
          <a:p>
            <a:r>
              <a:rPr lang="de-DE" dirty="0" smtClean="0"/>
              <a:t>Klasse 1a (</a:t>
            </a:r>
            <a:r>
              <a:rPr lang="de-DE" dirty="0" err="1" smtClean="0"/>
              <a:t>Pandaklasse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Klassenleitung K. </a:t>
            </a:r>
            <a:r>
              <a:rPr lang="de-DE" dirty="0" err="1" smtClean="0"/>
              <a:t>Kühberger</a:t>
            </a:r>
            <a:endParaRPr lang="de-DE" dirty="0" smtClean="0"/>
          </a:p>
          <a:p>
            <a:pPr lvl="1"/>
            <a:r>
              <a:rPr lang="de-DE" dirty="0" smtClean="0"/>
              <a:t>24 Kinder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Klasse 1b (Waschbärenklasse) </a:t>
            </a:r>
          </a:p>
          <a:p>
            <a:pPr lvl="1"/>
            <a:r>
              <a:rPr lang="de-DE" dirty="0" smtClean="0"/>
              <a:t>Klassenleitung L. Hoppstädter</a:t>
            </a:r>
          </a:p>
          <a:p>
            <a:pPr lvl="1"/>
            <a:r>
              <a:rPr lang="de-DE" dirty="0" smtClean="0"/>
              <a:t>24 Kinder</a:t>
            </a:r>
          </a:p>
          <a:p>
            <a:pPr lvl="1"/>
            <a:r>
              <a:rPr lang="de-DE" dirty="0" smtClean="0"/>
              <a:t>Referendarin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0404" r="49060" b="37569"/>
          <a:stretch/>
        </p:blipFill>
        <p:spPr>
          <a:xfrm>
            <a:off x="1544790" y="4591049"/>
            <a:ext cx="1222382" cy="1104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7" t="19229" r="17705" b="17363"/>
          <a:stretch/>
        </p:blipFill>
        <p:spPr>
          <a:xfrm>
            <a:off x="1658220" y="2619353"/>
            <a:ext cx="1257300" cy="1400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Stundenplan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362067"/>
              </p:ext>
            </p:extLst>
          </p:nvPr>
        </p:nvGraphicFramePr>
        <p:xfrm>
          <a:off x="764309" y="1548534"/>
          <a:ext cx="10515600" cy="3505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9798095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28057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580479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1011032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922060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39443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Montag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Dienstag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Mittwoch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Donnerstag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Freitag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4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baseline="0" dirty="0" smtClean="0"/>
                        <a:t>Beginn 7.55 Uhr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de-DE" baseline="0" dirty="0" smtClean="0"/>
                        <a:t>1.Stunde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4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 Stunde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8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Pause, Frühstück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3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3.Stunde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Ethik / Religion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Ethik / Religion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0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4.Stunde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2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Pause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2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5.Stunde</a:t>
                      </a:r>
                    </a:p>
                    <a:p>
                      <a:pPr algn="ctr"/>
                      <a:r>
                        <a:rPr lang="de-DE" dirty="0" smtClean="0"/>
                        <a:t>Ende 12.05 Uhr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GU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88431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64309" y="5237018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Ganztag 12-16 Uhr Montag bis Donnerstag</a:t>
            </a:r>
          </a:p>
          <a:p>
            <a:endParaRPr lang="de-DE" dirty="0" smtClean="0"/>
          </a:p>
          <a:p>
            <a:r>
              <a:rPr lang="de-DE" dirty="0" smtClean="0"/>
              <a:t>GU = Gesamtunterricht (Deutsch, Mathe, Sachunterricht, Musik, Kunst, Englisch), Sporttage werden in der ersten Schulwoche mitgeteilt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37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Material und Bücher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291" y="1690688"/>
            <a:ext cx="6184194" cy="4351338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20291934">
            <a:off x="1760681" y="1997849"/>
            <a:ext cx="1757218" cy="53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0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/>
          <a:stretch/>
        </p:blipFill>
        <p:spPr>
          <a:xfrm>
            <a:off x="681182" y="1570181"/>
            <a:ext cx="5534890" cy="4683376"/>
          </a:xfrm>
        </p:spPr>
      </p:pic>
      <p:sp>
        <p:nvSpPr>
          <p:cNvPr id="6" name="Pfeil nach links 5"/>
          <p:cNvSpPr/>
          <p:nvPr/>
        </p:nvSpPr>
        <p:spPr>
          <a:xfrm>
            <a:off x="4641273" y="2179782"/>
            <a:ext cx="1727200" cy="27709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/>
          <p:cNvSpPr/>
          <p:nvPr/>
        </p:nvSpPr>
        <p:spPr>
          <a:xfrm>
            <a:off x="5758873" y="4103524"/>
            <a:ext cx="1584036" cy="27709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687128" y="2013324"/>
            <a:ext cx="519083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Bitte nur 4 weiße Hefte kaufen. </a:t>
            </a:r>
          </a:p>
          <a:p>
            <a:r>
              <a:rPr lang="de-DE" dirty="0" smtClean="0"/>
              <a:t>Alle anderen Hefte bestellen wir und sammeln das Geld in der ersten Woche ein. </a:t>
            </a:r>
          </a:p>
          <a:p>
            <a:r>
              <a:rPr lang="de-DE" dirty="0" smtClean="0"/>
              <a:t>So können wir in einheitlichen Heften mit den Kindern üben.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49128" y="4057449"/>
            <a:ext cx="442883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Keine Filzstifte!</a:t>
            </a:r>
          </a:p>
          <a:p>
            <a:r>
              <a:rPr lang="de-DE" dirty="0" smtClean="0"/>
              <a:t>Dicke Stifte erleichtern das </a:t>
            </a:r>
            <a:r>
              <a:rPr lang="de-DE" dirty="0" err="1"/>
              <a:t>S</a:t>
            </a:r>
            <a:r>
              <a:rPr lang="de-DE" dirty="0" err="1" smtClean="0"/>
              <a:t>chreibenlernen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449128" y="5482535"/>
            <a:ext cx="44288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Alles mit Namen beschriften!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Material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Bücher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smtClean="0"/>
              <a:t>Bücher der Schulbuchausleihe bekommen die Kinder in den ersten beiden Wochen in der Schule ausgeteilt</a:t>
            </a:r>
          </a:p>
          <a:p>
            <a:pPr lvl="2">
              <a:lnSpc>
                <a:spcPct val="150000"/>
              </a:lnSpc>
            </a:pPr>
            <a:r>
              <a:rPr lang="de-DE" dirty="0" smtClean="0"/>
              <a:t>Wenn Sie Umschläge um die Bücher machen möchten, sagen Sie uns bitte Bescheid, sodass wir den Stapel einmal mit nach Hause geben.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In alle Bücher darf geschrieben werden, außer dem Lesebuch.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Im Ranzen …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</a:t>
            </a:r>
            <a:r>
              <a:rPr lang="de-DE" dirty="0" smtClean="0"/>
              <a:t>ind nur die Materialien, die das Kind für die Hausaufgaben benötigt.</a:t>
            </a:r>
          </a:p>
          <a:p>
            <a:r>
              <a:rPr lang="de-DE" dirty="0"/>
              <a:t>ist ein aufgeräumtes Mäppchen, Frühstück und eine Trinkflasche.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soll kein Spielzeug sein.</a:t>
            </a:r>
          </a:p>
          <a:p>
            <a:endParaRPr lang="de-DE" dirty="0" smtClean="0"/>
          </a:p>
          <a:p>
            <a:r>
              <a:rPr lang="de-DE" dirty="0"/>
              <a:t>s</a:t>
            </a:r>
            <a:r>
              <a:rPr lang="de-DE" dirty="0" smtClean="0"/>
              <a:t>ollte regelmäßig die Postmappe geleert werden und das Hausaufgabenheft kontrolliert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50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Anfangsunterricht - fächerübergreifend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93464"/>
              </p:ext>
            </p:extLst>
          </p:nvPr>
        </p:nvGraphicFramePr>
        <p:xfrm>
          <a:off x="838199" y="1690690"/>
          <a:ext cx="10753437" cy="406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479">
                  <a:extLst>
                    <a:ext uri="{9D8B030D-6E8A-4147-A177-3AD203B41FA5}">
                      <a16:colId xmlns:a16="http://schemas.microsoft.com/office/drawing/2014/main" val="545920017"/>
                    </a:ext>
                  </a:extLst>
                </a:gridCol>
                <a:gridCol w="3584479">
                  <a:extLst>
                    <a:ext uri="{9D8B030D-6E8A-4147-A177-3AD203B41FA5}">
                      <a16:colId xmlns:a16="http://schemas.microsoft.com/office/drawing/2014/main" val="1116887707"/>
                    </a:ext>
                  </a:extLst>
                </a:gridCol>
                <a:gridCol w="3584479">
                  <a:extLst>
                    <a:ext uri="{9D8B030D-6E8A-4147-A177-3AD203B41FA5}">
                      <a16:colId xmlns:a16="http://schemas.microsoft.com/office/drawing/2014/main" val="1655407338"/>
                    </a:ext>
                  </a:extLst>
                </a:gridCol>
              </a:tblGrid>
              <a:tr h="397827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Deutsch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Mathe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Sonstige Fächer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06762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r>
                        <a:rPr lang="de-DE" dirty="0" smtClean="0"/>
                        <a:t>Lesen lernen</a:t>
                      </a:r>
                    </a:p>
                    <a:p>
                      <a:pPr lvl="1"/>
                      <a:r>
                        <a:rPr lang="de-DE" dirty="0" smtClean="0"/>
                        <a:t>Anlauttabelle</a:t>
                      </a:r>
                    </a:p>
                    <a:p>
                      <a:pPr lvl="1"/>
                      <a:r>
                        <a:rPr lang="de-DE" dirty="0" smtClean="0"/>
                        <a:t>Leselehrgang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Ziffernkurs, Mengenverständnis</a:t>
                      </a:r>
                    </a:p>
                    <a:p>
                      <a:pPr lvl="1"/>
                      <a:r>
                        <a:rPr lang="de-DE" dirty="0" smtClean="0"/>
                        <a:t>Material statt</a:t>
                      </a:r>
                      <a:r>
                        <a:rPr lang="de-DE" baseline="0" dirty="0" smtClean="0"/>
                        <a:t> Finger nutzen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Sachunterricht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941828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r>
                        <a:rPr lang="de-DE" dirty="0" smtClean="0"/>
                        <a:t>Schreiben lernen</a:t>
                      </a:r>
                    </a:p>
                    <a:p>
                      <a:pPr lvl="1"/>
                      <a:r>
                        <a:rPr lang="de-DE" dirty="0" smtClean="0"/>
                        <a:t>Druckschriftlehrgang</a:t>
                      </a:r>
                      <a:r>
                        <a:rPr lang="de-DE" baseline="0" dirty="0" smtClean="0"/>
                        <a:t> Schreibrichtung wichtig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Zahlenraum bis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Englisch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74859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r>
                        <a:rPr lang="de-DE" dirty="0" smtClean="0"/>
                        <a:t>erzählen und zuhören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Addition (+),</a:t>
                      </a:r>
                      <a:r>
                        <a:rPr lang="de-DE" baseline="0" dirty="0" smtClean="0"/>
                        <a:t> Subtraktion (-)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Musik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574830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Formen,</a:t>
                      </a:r>
                    </a:p>
                    <a:p>
                      <a:r>
                        <a:rPr lang="de-DE" dirty="0" smtClean="0"/>
                        <a:t>räumliche Orientierung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Kunst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98620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Sport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24119"/>
                  </a:ext>
                </a:extLst>
              </a:tr>
              <a:tr h="3978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Ethik</a:t>
                      </a:r>
                      <a:r>
                        <a:rPr lang="de-DE" baseline="0" dirty="0" smtClean="0"/>
                        <a:t> / Religion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2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23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Einschulung - Dienstag 31.8.2021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Einschulungsveranstaltung, 1 Schulstunde</a:t>
            </a:r>
          </a:p>
          <a:p>
            <a:r>
              <a:rPr lang="de-DE" dirty="0"/>
              <a:t>g</a:t>
            </a:r>
            <a:r>
              <a:rPr lang="de-DE" dirty="0" smtClean="0"/>
              <a:t>enauen Ablauf bekommen Sie am Ende der Ferien per Post und auf der Homepage mitgeteilt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Bitte noch keine Materialien und Bücher mitgeben.</a:t>
            </a:r>
          </a:p>
          <a:p>
            <a:r>
              <a:rPr lang="de-DE" dirty="0" smtClean="0"/>
              <a:t>Im Ranzen: Trinkflasche, Mäppchen, Postmappe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03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Breitbild</PresentationFormat>
  <Paragraphs>126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Office</vt:lpstr>
      <vt:lpstr>Wir schulen ein!</vt:lpstr>
      <vt:lpstr>Unsere Klassen</vt:lpstr>
      <vt:lpstr>Stundenplan</vt:lpstr>
      <vt:lpstr>Material und Bücher</vt:lpstr>
      <vt:lpstr>Material</vt:lpstr>
      <vt:lpstr>Bücher</vt:lpstr>
      <vt:lpstr>Im Ranzen …</vt:lpstr>
      <vt:lpstr>Anfangsunterricht - fächerübergreifend</vt:lpstr>
      <vt:lpstr>Einschulung - Dienstag 31.8.2021</vt:lpstr>
      <vt:lpstr>Erste Schulwoche</vt:lpstr>
      <vt:lpstr>Schulfähigkeit</vt:lpstr>
      <vt:lpstr>In den Sommerferien</vt:lpstr>
      <vt:lpstr>Fragen?  Lisa.hoppstaedter@aes-lu.de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Ganztag</dc:title>
  <dc:creator>Lisa Hoppstädter</dc:creator>
  <cp:lastModifiedBy>Lisa Hoppstädter</cp:lastModifiedBy>
  <cp:revision>42</cp:revision>
  <dcterms:created xsi:type="dcterms:W3CDTF">2021-05-25T06:22:45Z</dcterms:created>
  <dcterms:modified xsi:type="dcterms:W3CDTF">2021-07-14T13:39:48Z</dcterms:modified>
</cp:coreProperties>
</file>