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5A112-CFCA-8A46-BFA9-5A2E7B0F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648FA3-3B11-8E49-86E9-50DC4708E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903100-96FA-FB40-80F6-792EF305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B9183-311A-2C49-A728-B9970BDE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57B8A-B4CC-5F40-9EC6-344E856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6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82A5-DE33-A34C-BF4A-3D055FEB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77DB73-CB20-C04D-82EF-969CDBC2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EE5B50-5C54-3940-9C7E-16376DB6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07A1AB-9DC4-1546-8B77-C92ED5BD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139C35-9671-1240-A494-0BCD0A57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F50164-173B-0B44-9424-A19BC84E4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0CC4FA-BD48-6640-B55B-AA6A757BB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73E89-C26F-BF42-8A9B-7EE5F5E4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1D0A6-6BFF-494F-95A3-A8A3B1C6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EAE9C-A3A3-834C-9C34-09D2A29C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7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7D04-F50A-104B-A50B-2B62FB25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344C-014C-6540-A0EB-E53E76B6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A9CB9-46D4-8C4C-BF0B-F8444927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9D6FF-E691-B44C-BF26-70D8529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5B7D1B-4E1F-124F-9305-5CA87A82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2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2D0EC-F730-2448-9A0F-3C1B8AD7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5276E4-28FA-CA4D-B0E3-1B018311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3DFD36-C35A-2347-921A-913121DB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92603-EAA4-3149-B61D-869A41D7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04C8D-EBE6-914E-82F3-12063D3E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00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1107F-80C5-FF4B-B9FF-E24722D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599FDE-016F-B045-90BC-13E7BCBE9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08E71B-03AC-EE4B-8B3D-719E0B82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329176-7ABD-DA4C-B172-8494952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11687B-09F2-5E49-A81B-4EBBCDE9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C3F-76DF-154F-B7B6-AA2C58FF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7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EB7FA-4458-A943-95D9-7A74407D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A0E5E0-EB5F-674C-9A58-33396BCF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5DDEB-8E08-4547-AA36-9805EB333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971E2E-0795-4B46-B671-6ADB431F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3CF2E-855B-334E-A04C-A6CE61705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BB37A4-F7BB-9648-9460-C7C06F79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2751D1-84E9-F54E-B452-EF73A938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C31824-1B4D-6B44-851F-B0D6E92C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3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B924-6A94-494A-A54B-4E08FB3C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47281E-FA21-7D48-A1F7-DED1B10B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C731A1-50A9-2749-B07D-79E8F552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2B207-AA87-6B4A-BD50-B4F4822E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AAAFB0-B6E4-344A-806A-88E2AC6B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5D2423-5C7E-A347-B8EF-B4A806A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3504F4-672D-A84D-95C9-11E41D55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2B57-E099-3C44-8E11-8011B145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C2746B-F22E-FB4B-A1B1-86EBACD6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39010B-0F1F-8746-881F-174AC25F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AF501B-DE15-D741-8294-8995F935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C9827E-59D9-D04F-8DF2-51D21739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5CC2-CB51-674A-B749-B5847E49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AD877-ACED-0F40-8B8C-0293B370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DFBE23-4D2B-0E42-B5F4-E1B5A1F88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012ABE-FB17-854B-AE06-DDCF91E5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F6DBC-6336-F642-8368-63ADF2B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B58316-04F4-2E46-8147-97906F6A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C3C65-51B6-254B-8060-B79A8605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1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2989A9-61E6-E249-962F-F1AF987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4320D2-DEFC-A148-90AB-58C29F0AE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5EEE5-5171-C746-996A-F3D8E055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ABCC-3C6C-0A47-B760-577E48A20F2F}" type="datetimeFigureOut">
              <a:rPr lang="de-DE" smtClean="0"/>
              <a:t>08.07.2021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C9EF2-10D3-9E48-8C89-2C91C1BF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CACC3-D62D-BD4C-8321-D0688791D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0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8100-2007-1A49-B4B2-2738C20A0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845"/>
            <a:ext cx="9144000" cy="2387600"/>
          </a:xfrm>
        </p:spPr>
        <p:txBody>
          <a:bodyPr>
            <a:normAutofit/>
          </a:bodyPr>
          <a:lstStyle/>
          <a:p>
            <a:r>
              <a:rPr lang="de-DE" sz="7200" b="1" dirty="0">
                <a:solidFill>
                  <a:schemeClr val="accent5">
                    <a:lumMod val="75000"/>
                  </a:schemeClr>
                </a:solidFill>
              </a:rPr>
              <a:t>Ganztag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E95EB7-8449-DF46-99EA-3A8278BC6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141"/>
            <a:ext cx="9144000" cy="1655762"/>
          </a:xfrm>
        </p:spPr>
        <p:txBody>
          <a:bodyPr/>
          <a:lstStyle/>
          <a:p>
            <a:r>
              <a:rPr lang="de-DE" dirty="0"/>
              <a:t>Albert Einstein Grund- und Realschule plus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8AA0FB-4C9C-D04B-987D-50328871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58" y="0"/>
            <a:ext cx="6789683" cy="25534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5253" r="1077" b="5723"/>
          <a:stretch/>
        </p:blipFill>
        <p:spPr>
          <a:xfrm>
            <a:off x="6667442" y="0"/>
            <a:ext cx="2151244" cy="2553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8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323A7-DADA-0F4B-A1F4-348AED05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 Abläufe Montag bis Donnerstag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D14048A-67C8-D24E-8BC2-73F780E80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218860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31">
                  <a:extLst>
                    <a:ext uri="{9D8B030D-6E8A-4147-A177-3AD203B41FA5}">
                      <a16:colId xmlns:a16="http://schemas.microsoft.com/office/drawing/2014/main" val="1120862086"/>
                    </a:ext>
                  </a:extLst>
                </a:gridCol>
                <a:gridCol w="4529959">
                  <a:extLst>
                    <a:ext uri="{9D8B030D-6E8A-4147-A177-3AD203B41FA5}">
                      <a16:colId xmlns:a16="http://schemas.microsoft.com/office/drawing/2014/main" val="362483403"/>
                    </a:ext>
                  </a:extLst>
                </a:gridCol>
                <a:gridCol w="4353910">
                  <a:extLst>
                    <a:ext uri="{9D8B030D-6E8A-4147-A177-3AD203B41FA5}">
                      <a16:colId xmlns:a16="http://schemas.microsoft.com/office/drawing/2014/main" val="4020118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Klasse 1 und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Klasse 3 und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1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12-13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Mittagessen / </a:t>
                      </a:r>
                      <a:r>
                        <a:rPr lang="de-DE" dirty="0"/>
                        <a:t>Spiel und Erholung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Unterricht</a:t>
                      </a:r>
                      <a:r>
                        <a:rPr lang="de-DE" baseline="0" dirty="0" smtClean="0"/>
                        <a:t> im Klassenverband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76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13-14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Lernzeit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Mittagessen / </a:t>
                      </a:r>
                      <a:r>
                        <a:rPr lang="de-DE" dirty="0"/>
                        <a:t>Spiel und Erholung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2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14-15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AG / </a:t>
                      </a:r>
                      <a:r>
                        <a:rPr lang="de-DE" dirty="0"/>
                        <a:t>Spiel und Erholung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Lernzeit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5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15-16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AG / </a:t>
                      </a:r>
                      <a:r>
                        <a:rPr lang="de-DE" dirty="0"/>
                        <a:t>Spiel und Erholung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AG / </a:t>
                      </a:r>
                      <a:r>
                        <a:rPr lang="de-DE" dirty="0"/>
                        <a:t>Spiel und Erholung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51927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38200" y="4036291"/>
            <a:ext cx="51746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u="sng" dirty="0" smtClean="0"/>
              <a:t>Freitag: 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/>
              <a:t>für Klasse 1 bis 12.00 Uhr Schule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f</a:t>
            </a:r>
            <a:r>
              <a:rPr lang="de-DE" dirty="0" smtClean="0"/>
              <a:t>ür Klasse 2-4 bis 13.00 Uhr Schule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09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Personal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3876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Lehrkräfte</a:t>
            </a:r>
          </a:p>
          <a:p>
            <a:pPr lvl="1"/>
            <a:r>
              <a:rPr lang="de-DE" dirty="0" smtClean="0"/>
              <a:t>Lernzeit und AG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2 </a:t>
            </a:r>
            <a:r>
              <a:rPr lang="de-DE" dirty="0" err="1" smtClean="0"/>
              <a:t>FSJler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Hilfe und Unterstützung in allen Bereichen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uch am Vormittag in den Klassen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eine pädagogische Fachkraft (ausgebildete Erzieherin)</a:t>
            </a:r>
          </a:p>
          <a:p>
            <a:pPr lvl="1"/>
            <a:r>
              <a:rPr lang="de-DE" dirty="0" smtClean="0"/>
              <a:t>Spiel und Erholung, Leseförderung</a:t>
            </a:r>
          </a:p>
          <a:p>
            <a:pPr lvl="1"/>
            <a:r>
              <a:rPr lang="de-DE" dirty="0" smtClean="0"/>
              <a:t>Aufsicht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Honorarkräfte, Trainer, Ehrenämter </a:t>
            </a:r>
          </a:p>
          <a:p>
            <a:pPr lvl="1"/>
            <a:r>
              <a:rPr lang="de-DE" dirty="0" smtClean="0"/>
              <a:t>Aufsicht, 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3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C04F2-AB0F-DE4B-B2F2-31CF1BE3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Mittagessen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4986B7D-3D2E-C346-B044-4A868AE61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51034"/>
              </p:ext>
            </p:extLst>
          </p:nvPr>
        </p:nvGraphicFramePr>
        <p:xfrm>
          <a:off x="838200" y="1520825"/>
          <a:ext cx="105156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4869">
                  <a:extLst>
                    <a:ext uri="{9D8B030D-6E8A-4147-A177-3AD203B41FA5}">
                      <a16:colId xmlns:a16="http://schemas.microsoft.com/office/drawing/2014/main" val="3393607147"/>
                    </a:ext>
                  </a:extLst>
                </a:gridCol>
                <a:gridCol w="5260731">
                  <a:extLst>
                    <a:ext uri="{9D8B030D-6E8A-4147-A177-3AD203B41FA5}">
                      <a16:colId xmlns:a16="http://schemas.microsoft.com/office/drawing/2014/main" val="3794575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bezahltes Mittagessen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eigenes 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2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Chipsystem,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Chip </a:t>
                      </a:r>
                      <a:r>
                        <a:rPr lang="de-DE" dirty="0"/>
                        <a:t>verbleibt in der 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Brotdose</a:t>
                      </a:r>
                      <a:r>
                        <a:rPr lang="de-DE" dirty="0"/>
                        <a:t> wird mit in die Mensa genommen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Ausgabe mit Nachschlag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keine Möglichkeit zum Aufwärmen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Elternbrief des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Cateres</a:t>
                      </a:r>
                      <a:r>
                        <a:rPr lang="de-DE" baseline="0" dirty="0" smtClean="0"/>
                        <a:t> folgt noch</a:t>
                      </a:r>
                    </a:p>
                    <a:p>
                      <a:r>
                        <a:rPr lang="de-DE" baseline="0" dirty="0" smtClean="0"/>
                        <a:t>Anmeldung im Internet und Einzahlung eines Betrages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62560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38200" y="3426691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92D050"/>
                </a:solidFill>
              </a:rPr>
              <a:t>Ablauf des Mittagessens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/>
              <a:t>Kinder bringen ihren Ranzen in den Lernzeitraum, stellen sich auf dem Schulhof an festen Plätzen auf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/>
              <a:t>Aufsichtsperson und </a:t>
            </a:r>
            <a:r>
              <a:rPr lang="de-DE" dirty="0" err="1" smtClean="0"/>
              <a:t>FSJler</a:t>
            </a:r>
            <a:r>
              <a:rPr lang="de-DE" dirty="0" smtClean="0"/>
              <a:t> bringen die Kinder in die Mensa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f</a:t>
            </a:r>
            <a:r>
              <a:rPr lang="de-DE" dirty="0" smtClean="0"/>
              <a:t>est zugeteilte Gruppentische (nach Klasse) – Start und Ende mit der Tischgruppe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f</a:t>
            </a:r>
            <a:r>
              <a:rPr lang="de-DE" dirty="0" smtClean="0"/>
              <a:t>ertige Gruppen dürfen unter Aufsicht in die Spielzeit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/>
              <a:t>eine Tischgruppe hat im täglichen Wechsel Tischdienst (abwischen, Stühle anschieben)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45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2B8F8-162D-5043-B64D-249BB5CE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Lernzeit – 50 Minuten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1A45C7-DE54-AD4E-AEA7-1B6175F5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Lehrkräfte </a:t>
            </a:r>
            <a:r>
              <a:rPr lang="de-DE" dirty="0"/>
              <a:t>aus der Primarstufe </a:t>
            </a:r>
            <a:endParaRPr lang="de-DE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Hausaufgaben </a:t>
            </a:r>
            <a:r>
              <a:rPr lang="de-DE" dirty="0"/>
              <a:t>werden </a:t>
            </a:r>
            <a:r>
              <a:rPr lang="de-DE" dirty="0" smtClean="0"/>
              <a:t>begleitet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Kommunikation mit der Klassenlehrerin und den Eltern über </a:t>
            </a:r>
            <a:r>
              <a:rPr lang="de-DE" dirty="0" smtClean="0"/>
              <a:t>das Hausaufgabenheft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Ist ein Kind früher fertig: </a:t>
            </a:r>
            <a:r>
              <a:rPr lang="de-DE" dirty="0" smtClean="0"/>
              <a:t>Fördermappe der Klassenlehrerin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Wird ein Kind nicht fertig mit den Hausaufgaben, muss es diese zuhause nachholen.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5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D171B-819D-D64B-AD07-213257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Nachmittagsprogramm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FEE1B7D-FDD9-054C-ACBC-7F4BE24A4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872778"/>
              </p:ext>
            </p:extLst>
          </p:nvPr>
        </p:nvGraphicFramePr>
        <p:xfrm>
          <a:off x="838200" y="1437698"/>
          <a:ext cx="10515600" cy="2667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7361831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03308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Spiel und Erholung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Betreuung durch eine pädagogische Fachkraft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Vereine/ Lehrkräfte/ Honorarkräfte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0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Angeleitete</a:t>
                      </a:r>
                      <a:r>
                        <a:rPr lang="de-DE" baseline="0" dirty="0" smtClean="0"/>
                        <a:t> und </a:t>
                      </a:r>
                      <a:r>
                        <a:rPr lang="de-DE" dirty="0" smtClean="0"/>
                        <a:t>frei Phasen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angeleitet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Nutzung der Außenanlage, der Leseecke oder des Spielraums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Schulgelände/ Schulgebäude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35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eingeschränkte Wahlmöglichkeiten</a:t>
                      </a:r>
                    </a:p>
                    <a:p>
                      <a:r>
                        <a:rPr lang="de-DE" dirty="0" smtClean="0"/>
                        <a:t>Merken wir,</a:t>
                      </a:r>
                      <a:r>
                        <a:rPr lang="de-DE" baseline="0" dirty="0" smtClean="0"/>
                        <a:t> dass etwas nicht zum Kind passt, legen wir einen Wechsel fest.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47475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38201" y="4405745"/>
            <a:ext cx="1051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92D050"/>
                </a:solidFill>
              </a:rPr>
              <a:t>Aktuelle Kooperationen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Handball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Pfadfinder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Leichtathletik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Malteser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52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Die ersten beiden Wochen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Schnupperwochen AGs – angeleiteter Wechsel zwischen den AGs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smtClean="0"/>
              <a:t>Spielzeiten zum Ankommen im neuen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b</a:t>
            </a:r>
            <a:r>
              <a:rPr lang="de-DE" dirty="0" smtClean="0"/>
              <a:t>ei großen Schwierigkeiten eventuell früheres Abholen für die ersten Tage vereinbaren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90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C2CC7-2175-F942-8B88-8F80638F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Sonstiges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B59825-AA00-154B-BC9A-7792217F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Anmeldung gilt für ein Schuljahr und verlängert sich automatisch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Entschuldigung für den Nachmittag nur in Ausnahmen, z.B. Arztbesuch mit Bescheinigung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/>
              <a:t>Geben </a:t>
            </a:r>
            <a:r>
              <a:rPr lang="de-DE" dirty="0"/>
              <a:t>Sie Ihrem Kind Zeit sich an die neuen Abläufe zu gewöhnen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29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36203-FD32-DD46-A928-0658CA1D2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3998" y="3292117"/>
            <a:ext cx="56618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Fragen</a:t>
            </a:r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?</a:t>
            </a:r>
            <a:b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de-DE" sz="40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Lisa.hoppstaedter@aes-lu.de</a:t>
            </a:r>
            <a:endParaRPr lang="de-DE" sz="4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5253" r="1077" b="5723"/>
          <a:stretch/>
        </p:blipFill>
        <p:spPr>
          <a:xfrm>
            <a:off x="4683790" y="706871"/>
            <a:ext cx="1882309" cy="223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81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83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Bahnschrift SemiBold Condensed</vt:lpstr>
      <vt:lpstr>Calibri</vt:lpstr>
      <vt:lpstr>Calibri Light</vt:lpstr>
      <vt:lpstr>Courier New</vt:lpstr>
      <vt:lpstr>Office</vt:lpstr>
      <vt:lpstr>Ganztag</vt:lpstr>
      <vt:lpstr>Zeitliche Abläufe Montag bis Donnerstag</vt:lpstr>
      <vt:lpstr>Personal</vt:lpstr>
      <vt:lpstr>Mittagessen</vt:lpstr>
      <vt:lpstr>Lernzeit – 50 Minuten</vt:lpstr>
      <vt:lpstr>Nachmittagsprogramm</vt:lpstr>
      <vt:lpstr>Die ersten beiden Wochen</vt:lpstr>
      <vt:lpstr>Sonstiges</vt:lpstr>
      <vt:lpstr>Fragen?  Lisa.hoppstaedter@aes-lu.de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Ganztag</dc:title>
  <dc:creator>Lisa Hoppstädter</dc:creator>
  <cp:lastModifiedBy>Lisa Hoppstädter</cp:lastModifiedBy>
  <cp:revision>21</cp:revision>
  <dcterms:created xsi:type="dcterms:W3CDTF">2021-05-25T06:22:45Z</dcterms:created>
  <dcterms:modified xsi:type="dcterms:W3CDTF">2021-07-08T13:32:18Z</dcterms:modified>
</cp:coreProperties>
</file>